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92" r:id="rId3"/>
    <p:sldId id="293" r:id="rId4"/>
    <p:sldId id="29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السادسة عشر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696200" cy="5593080"/>
          </a:xfrm>
        </p:spPr>
        <p:txBody>
          <a:bodyPr>
            <a:normAutofit/>
          </a:bodyPr>
          <a:lstStyle/>
          <a:p>
            <a:r>
              <a:rPr lang="ar-SA" dirty="0"/>
              <a:t>- وسائل التقويم تعمل على مقارنة الفرد بنفسه أو بغيره ، بينما يعطينا القياس نتائج وصفية للشيء دون ربطه بالأشياء الأخرى كما هو الحال في التقويم أي أن التقويم يمتد إلى العلاقات المتعددة بين الموضوعات أو الأفراد .</a:t>
            </a:r>
            <a:r>
              <a:rPr lang="ar-IQ" dirty="0"/>
              <a:t>  </a:t>
            </a:r>
            <a:endParaRPr lang="en-US" dirty="0"/>
          </a:p>
          <a:p>
            <a:r>
              <a:rPr lang="ar-SA" dirty="0"/>
              <a:t>شروط  الاختبار الجيد &amp; الأسس العلمية للاختبارات</a:t>
            </a:r>
            <a:endParaRPr lang="en-US" dirty="0"/>
          </a:p>
          <a:p>
            <a:r>
              <a:rPr lang="en-US" b="1" dirty="0"/>
              <a:t> - </a:t>
            </a:r>
            <a:r>
              <a:rPr lang="en-US" dirty="0"/>
              <a:t>1</a:t>
            </a:r>
            <a:r>
              <a:rPr lang="ar-SA" dirty="0"/>
              <a:t>الصدق</a:t>
            </a:r>
            <a:r>
              <a:rPr lang="ar-SA" b="1" dirty="0"/>
              <a:t> </a:t>
            </a:r>
            <a:r>
              <a:rPr lang="en-US" dirty="0"/>
              <a:t>Validity</a:t>
            </a:r>
            <a:r>
              <a:rPr lang="ar-SA" dirty="0"/>
              <a:t>:</a:t>
            </a:r>
            <a:endParaRPr lang="en-US" dirty="0"/>
          </a:p>
          <a:p>
            <a:r>
              <a:rPr lang="ar-SA" dirty="0"/>
              <a:t>تعتبر صفة مهمة للاختبار الجيد و يقصد به هو أن يقيس الاختبار ما صمم لقياسه أو ما اعد من اجل قياسه فعلا و يعني بذلك قياس الوظيفة المخصصة لقياسها دون أن أقيس وظيفة أخرى إلى جانبها أو بدلا منها</a:t>
            </a:r>
            <a:endParaRPr lang="en-US" dirty="0"/>
          </a:p>
          <a:p>
            <a:r>
              <a:rPr lang="ar-SA" dirty="0"/>
              <a:t> وهو أن يقيس الاختبار الصفة أو السمة التي وضع من اجلها </a:t>
            </a:r>
            <a:r>
              <a:rPr lang="ar-SA" dirty="0" err="1"/>
              <a:t>ولايقيس</a:t>
            </a:r>
            <a:r>
              <a:rPr lang="ar-SA" dirty="0"/>
              <a:t> صفة بديلة أو مشابهة لها.</a:t>
            </a:r>
            <a:endParaRPr lang="en-US" dirty="0"/>
          </a:p>
          <a:p>
            <a:endParaRPr lang="ar-SA" dirty="0"/>
          </a:p>
        </p:txBody>
      </p:sp>
    </p:spTree>
    <p:extLst>
      <p:ext uri="{BB962C8B-B14F-4D97-AF65-F5344CB8AC3E}">
        <p14:creationId xmlns:p14="http://schemas.microsoft.com/office/powerpoint/2010/main" val="1933366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467600" cy="5516880"/>
          </a:xfrm>
        </p:spPr>
        <p:txBody>
          <a:bodyPr>
            <a:normAutofit fontScale="92500"/>
          </a:bodyPr>
          <a:lstStyle/>
          <a:p>
            <a:r>
              <a:rPr lang="ar-SA" dirty="0"/>
              <a:t>أنواع صدق الاختبار</a:t>
            </a:r>
            <a:endParaRPr lang="en-US" dirty="0"/>
          </a:p>
          <a:p>
            <a:r>
              <a:rPr lang="ar-SA" dirty="0"/>
              <a:t>أولاً- صدق المحتوى أو المضمون</a:t>
            </a:r>
            <a:r>
              <a:rPr lang="en-US" dirty="0"/>
              <a:t>Content Validity</a:t>
            </a:r>
          </a:p>
          <a:p>
            <a:r>
              <a:rPr lang="ar-SA" dirty="0"/>
              <a:t>ويطلق عليه أحياناً الصدق المنطقي</a:t>
            </a:r>
            <a:r>
              <a:rPr lang="en-US" dirty="0"/>
              <a:t> Logical Validity</a:t>
            </a:r>
            <a:r>
              <a:rPr lang="ar-SA" dirty="0"/>
              <a:t> ويقصد به فحص محتوى الاختبار فحصاً منطقياً دقيقاً بغرض تحديد ما إذا كان يغطى بالفعل عينة مماثلة للسلوك المراد قياسه فاختبار القدرة الحسابية الذي يعتمد على الألفاظ أكثر ما يعتمد على الأعداد غير صادق من الناحية المنطقية واختبار إدراك العلاقات المكانية الذي يعتمد على العمليات الحسابية أكثر من اعتماده على نماذج من التصور المكاني اختبار غير صادق من الناحية المنطقية</a:t>
            </a:r>
            <a:r>
              <a:rPr lang="en-US" dirty="0"/>
              <a:t>. </a:t>
            </a:r>
            <a:r>
              <a:rPr lang="ar-SA" dirty="0"/>
              <a:t>وتبدأ عملية بناء الاختبار النفسي عادة بمراعاة هذا النوع من الصدق في صياغة وإعداد الفقرات حيث نقوم بتحليل المجال السلوكي المراد قياسه تحليلاً يتيح الكشف عن عناصره ومكوناته الأساسية بحيث تصبح فقرات الاختبار بمثابة العينة الممثلة حقاً لهذه العناصر والمكونات جميعاً</a:t>
            </a:r>
            <a:r>
              <a:rPr lang="en-US" dirty="0"/>
              <a:t>. </a:t>
            </a:r>
            <a:r>
              <a:rPr lang="ar-SA" dirty="0"/>
              <a:t> يستخدم هذا النوع من الصدق في الاختبارات التحصيلية.</a:t>
            </a:r>
            <a:endParaRPr lang="en-US" dirty="0"/>
          </a:p>
          <a:p>
            <a:r>
              <a:rPr lang="ar-SA" dirty="0"/>
              <a:t>يقسم صدق المحتوى إلى :</a:t>
            </a:r>
            <a:endParaRPr lang="en-US" dirty="0"/>
          </a:p>
          <a:p>
            <a:endParaRPr lang="ar-SA" dirty="0"/>
          </a:p>
        </p:txBody>
      </p:sp>
    </p:spTree>
    <p:extLst>
      <p:ext uri="{BB962C8B-B14F-4D97-AF65-F5344CB8AC3E}">
        <p14:creationId xmlns:p14="http://schemas.microsoft.com/office/powerpoint/2010/main" val="2646888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897880"/>
          </a:xfrm>
        </p:spPr>
        <p:txBody>
          <a:bodyPr>
            <a:normAutofit/>
          </a:bodyPr>
          <a:lstStyle/>
          <a:p>
            <a:r>
              <a:rPr lang="ar-SA" dirty="0"/>
              <a:t>1: </a:t>
            </a:r>
            <a:r>
              <a:rPr lang="ar-SA" u="sng" dirty="0"/>
              <a:t>الصدق السطحي أو الظاهري</a:t>
            </a:r>
            <a:r>
              <a:rPr lang="en-US" u="sng" dirty="0"/>
              <a:t> Face Validity</a:t>
            </a:r>
            <a:endParaRPr lang="en-US" dirty="0"/>
          </a:p>
          <a:p>
            <a:r>
              <a:rPr lang="ar-SA" dirty="0"/>
              <a:t>المقصود بالصدق السطحي هو صدق المظهر العام للاختبار أو بعبارة أخرى مدى مناسبة الاختبار للمفحوصين ويتحقق ذلك من خلال وضوح تعليماته ودقتها فضلاً عن انطباق موضوعه على الهدف منه ومن الطبيعي إذن أن يختلف الصدق السطحي باختلاف مستويات العمر والتعليم إلى آخره</a:t>
            </a:r>
            <a:r>
              <a:rPr lang="en-US" dirty="0"/>
              <a:t>. </a:t>
            </a:r>
            <a:r>
              <a:rPr lang="ar-SA" dirty="0"/>
              <a:t>يعتبر من اقل الأنواع أهمية واستخدام ويعتمد على منطقية محتويات الاختبار ومدى ارتباطها بالظاهرة المقاسة. وهو يمثل الشكل العام للاختبار أو مظهره الخارجي من حيث مفرداته </a:t>
            </a:r>
            <a:r>
              <a:rPr lang="ar-SA" dirty="0" err="1"/>
              <a:t>وموضوعيتها</a:t>
            </a:r>
            <a:r>
              <a:rPr lang="ar-SA" dirty="0"/>
              <a:t> ووضوح تعليماتها وهذا النوع يتطلب : </a:t>
            </a:r>
            <a:endParaRPr lang="en-US" dirty="0"/>
          </a:p>
          <a:p>
            <a:r>
              <a:rPr lang="ar-SA" dirty="0"/>
              <a:t>1- البحث عما (يبدو) أن الاختبار يقيسه . </a:t>
            </a:r>
            <a:endParaRPr lang="en-US" dirty="0"/>
          </a:p>
          <a:p>
            <a:r>
              <a:rPr lang="ar-SA" dirty="0"/>
              <a:t>2- الفحص المبدئي لمحتويات الاختبار .</a:t>
            </a:r>
            <a:endParaRPr lang="en-US" dirty="0"/>
          </a:p>
          <a:p>
            <a:r>
              <a:rPr lang="ar-SA" dirty="0"/>
              <a:t>3- النظر إلى فقرات الاختبار ومعرفة ماذا يبدو أنها تقيس ثم مطابقة ذلك بالوظائف المراد قياسها. ولاستخدام </a:t>
            </a:r>
            <a:endParaRPr lang="en-US" dirty="0"/>
          </a:p>
          <a:p>
            <a:r>
              <a:rPr lang="ar-SA" dirty="0"/>
              <a:t>طريقة صدق المحتوى ينبغي الإجابة على الأسئلة التالية</a:t>
            </a:r>
            <a:endParaRPr lang="en-US" dirty="0"/>
          </a:p>
        </p:txBody>
      </p:sp>
    </p:spTree>
    <p:extLst>
      <p:ext uri="{BB962C8B-B14F-4D97-AF65-F5344CB8AC3E}">
        <p14:creationId xmlns:p14="http://schemas.microsoft.com/office/powerpoint/2010/main" val="166715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376</Words>
  <Application>Microsoft Office PowerPoint</Application>
  <PresentationFormat>عرض على الشاشة (3:4)‏</PresentationFormat>
  <Paragraphs>17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السادسة عشر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2018-12-12T20:34:04Z</dcterms:modified>
</cp:coreProperties>
</file>